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6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9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28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2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34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4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7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6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29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C37B2-D1F4-4B35-8F2F-99763BD1AD42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974C-05B7-47A5-A3EA-4DDD343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2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Одаренные дети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60401"/>
            <a:ext cx="9144000" cy="1655762"/>
          </a:xfrm>
        </p:spPr>
        <p:txBody>
          <a:bodyPr/>
          <a:lstStyle/>
          <a:p>
            <a:r>
              <a:rPr lang="ru-RU" dirty="0" smtClean="0"/>
              <a:t>Структурное подразделение МАОУ </a:t>
            </a:r>
            <a:r>
              <a:rPr lang="ru-RU" dirty="0" err="1" smtClean="0"/>
              <a:t>Шороховской</a:t>
            </a:r>
            <a:r>
              <a:rPr lang="ru-RU" dirty="0" smtClean="0"/>
              <a:t> СОШ Коммунаровский детский сад «Малышок»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02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2" y="188686"/>
            <a:ext cx="1773565" cy="384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41" y="4027118"/>
            <a:ext cx="3431372" cy="283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49" y="2570677"/>
            <a:ext cx="2443546" cy="325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" y="4303081"/>
            <a:ext cx="2308812" cy="232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61" y="3849901"/>
            <a:ext cx="1684821" cy="277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567" y="0"/>
            <a:ext cx="2920237" cy="2505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857" y="234660"/>
            <a:ext cx="2712955" cy="3615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9829" y="234660"/>
            <a:ext cx="2842584" cy="379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6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972" y="1306286"/>
            <a:ext cx="5591629" cy="481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" Если в современном обществе мы не будем иметь людей, которые конструктивно реагируют на малейшие изменения в общем развитии, мы можем погибнуть, и это будет та цена, которую мы все заплатим за отсутствие творчества". </a:t>
            </a:r>
          </a:p>
          <a:p>
            <a:pPr marL="0" indent="0">
              <a:buNone/>
            </a:pPr>
            <a:r>
              <a:rPr lang="ru-RU" sz="2400" dirty="0" smtClean="0"/>
              <a:t>психолог К. </a:t>
            </a:r>
            <a:r>
              <a:rPr lang="ru-RU" sz="2400" dirty="0" err="1" smtClean="0"/>
              <a:t>Роджерса</a:t>
            </a:r>
            <a:r>
              <a:rPr lang="ru-RU" sz="2400" dirty="0" smtClean="0"/>
              <a:t> (1987).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385" y="2977268"/>
            <a:ext cx="5183550" cy="3880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96400" y="6169521"/>
            <a:ext cx="253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Ребенок с ОВЗ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2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673"/>
            <a:ext cx="10515600" cy="14690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Одаренные дети – это особый мир детства. </a:t>
            </a:r>
            <a:br>
              <a:rPr lang="ru-RU" dirty="0" smtClean="0"/>
            </a:br>
            <a:r>
              <a:rPr lang="ru-RU" dirty="0" smtClean="0"/>
              <a:t>Эти дети отличаются от других: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972" y="1399867"/>
            <a:ext cx="6966857" cy="4836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sz="2000" dirty="0" smtClean="0"/>
              <a:t>Легкостью </a:t>
            </a:r>
            <a:r>
              <a:rPr lang="ru-RU" sz="2000" dirty="0" smtClean="0"/>
              <a:t>и скоростью обучения по сравнению со сверстниками;</a:t>
            </a:r>
          </a:p>
          <a:p>
            <a:pPr marL="0" indent="0">
              <a:buNone/>
            </a:pPr>
            <a:r>
              <a:rPr lang="ru-RU" sz="2000" dirty="0" smtClean="0"/>
              <a:t>• Существенно </a:t>
            </a:r>
            <a:r>
              <a:rPr lang="ru-RU" sz="2000" dirty="0" smtClean="0"/>
              <a:t>меньшим объемом помощи со стороны взрослых, повышенной самостоятельностью;</a:t>
            </a:r>
          </a:p>
          <a:p>
            <a:pPr marL="0" indent="0">
              <a:buNone/>
            </a:pPr>
            <a:r>
              <a:rPr lang="ru-RU" sz="2000" dirty="0" smtClean="0"/>
              <a:t>• Стремлением </a:t>
            </a:r>
            <a:r>
              <a:rPr lang="ru-RU" sz="2000" dirty="0" smtClean="0"/>
              <a:t>к творчеству, к достижению высокого уровня мастерства;</a:t>
            </a:r>
          </a:p>
          <a:p>
            <a:pPr marL="0" indent="0">
              <a:buNone/>
            </a:pPr>
            <a:r>
              <a:rPr lang="ru-RU" sz="2000" smtClean="0"/>
              <a:t>• Высоким </a:t>
            </a:r>
            <a:r>
              <a:rPr lang="ru-RU" sz="2000" dirty="0" smtClean="0"/>
              <a:t>уровнем познавательной мотивации, любознательности, страстным увлечением любимым делом.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21" y="3985106"/>
            <a:ext cx="3595317" cy="2872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006" y="1627225"/>
            <a:ext cx="2982794" cy="46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25073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Цель программы</a:t>
            </a:r>
            <a:r>
              <a:rPr lang="ru-RU" sz="3100" dirty="0" smtClean="0"/>
              <a:t>: </a:t>
            </a:r>
            <a:r>
              <a:rPr lang="ru-RU" sz="2200" dirty="0" smtClean="0"/>
              <a:t>создание оптимальных условий для выявления, формирования и развития талантливых и одаренных детей, их самореализации в соответствии со способностями.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6" y="1509486"/>
            <a:ext cx="7344228" cy="5167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Задачи: </a:t>
            </a:r>
          </a:p>
          <a:p>
            <a:pPr marL="0" indent="0">
              <a:buNone/>
            </a:pPr>
            <a:r>
              <a:rPr lang="ru-RU" sz="2200" dirty="0" smtClean="0"/>
              <a:t>- выявить детей с признаками талантливости и одаренности в условиях ДОУ;</a:t>
            </a:r>
          </a:p>
          <a:p>
            <a:pPr marL="0" indent="0">
              <a:buNone/>
            </a:pPr>
            <a:r>
              <a:rPr lang="ru-RU" sz="2200" dirty="0" smtClean="0"/>
              <a:t>- проанализировать основные направления работы с талантливыми и одаренными и детьми в ДОУ;</a:t>
            </a:r>
          </a:p>
          <a:p>
            <a:pPr marL="0" indent="0">
              <a:buNone/>
            </a:pPr>
            <a:r>
              <a:rPr lang="ru-RU" sz="2200" dirty="0" smtClean="0"/>
              <a:t>- интеграция основного и дополнительного образования;</a:t>
            </a:r>
          </a:p>
          <a:p>
            <a:pPr marL="0" indent="0">
              <a:buNone/>
            </a:pPr>
            <a:r>
              <a:rPr lang="ru-RU" sz="2200" dirty="0" smtClean="0"/>
              <a:t>- разработать план мероприятий для развития творческой</a:t>
            </a:r>
          </a:p>
          <a:p>
            <a:pPr marL="0" indent="0">
              <a:buNone/>
            </a:pPr>
            <a:r>
              <a:rPr lang="ru-RU" sz="2200" dirty="0" smtClean="0"/>
              <a:t>одаренности детей;</a:t>
            </a:r>
          </a:p>
          <a:p>
            <a:pPr marL="0" indent="0">
              <a:buNone/>
            </a:pPr>
            <a:r>
              <a:rPr lang="ru-RU" sz="2200" dirty="0" smtClean="0"/>
              <a:t>- повысить педагогическую компетентность педагогов и родителей по вопросам сопровождения талантливых и одаренных детей.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486" y="720436"/>
            <a:ext cx="3180678" cy="3146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432" y="3687129"/>
            <a:ext cx="2918979" cy="31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45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5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Планируемые результаты: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231" y="1001487"/>
            <a:ext cx="9175006" cy="4484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- создание банка данных «Одаренные и талантливые дети»;</a:t>
            </a:r>
          </a:p>
          <a:p>
            <a:pPr marL="0" indent="0">
              <a:buNone/>
            </a:pPr>
            <a:r>
              <a:rPr lang="ru-RU" sz="2000" dirty="0" smtClean="0"/>
              <a:t>- высокая динамика развития продуктивного творческого мышления талантливых и одаренных детей;</a:t>
            </a:r>
          </a:p>
          <a:p>
            <a:pPr marL="0" indent="0">
              <a:buNone/>
            </a:pPr>
            <a:r>
              <a:rPr lang="ru-RU" sz="2000" dirty="0" smtClean="0"/>
              <a:t>- повышение уровня индивидуальных достижений воспитанников в творческой деятельности;</a:t>
            </a:r>
          </a:p>
          <a:p>
            <a:pPr marL="0" indent="0">
              <a:buNone/>
            </a:pPr>
            <a:r>
              <a:rPr lang="ru-RU" sz="2000" dirty="0" smtClean="0"/>
              <a:t>- высокая динамика процентов участников и призеров конкурсов различного уровня;</a:t>
            </a:r>
          </a:p>
          <a:p>
            <a:pPr marL="0" indent="0">
              <a:buNone/>
            </a:pPr>
            <a:r>
              <a:rPr lang="ru-RU" sz="2000" dirty="0" smtClean="0"/>
              <a:t>- организация системы дополнительного образования;</a:t>
            </a:r>
          </a:p>
          <a:p>
            <a:pPr marL="0" indent="0">
              <a:buNone/>
            </a:pPr>
            <a:r>
              <a:rPr lang="ru-RU" sz="2000" dirty="0" smtClean="0"/>
              <a:t>- обогащение предметно – развивающей среды;</a:t>
            </a:r>
          </a:p>
          <a:p>
            <a:pPr marL="0" indent="0">
              <a:buNone/>
            </a:pPr>
            <a:r>
              <a:rPr lang="ru-RU" sz="2000" dirty="0" smtClean="0"/>
              <a:t>- повышение профессионального уровня педагогов по выявлению признаков одаренности у детей;</a:t>
            </a:r>
          </a:p>
          <a:p>
            <a:pPr marL="0" indent="0">
              <a:buNone/>
            </a:pPr>
            <a:r>
              <a:rPr lang="ru-RU" sz="2000" dirty="0" smtClean="0"/>
              <a:t>- повысить педагогическую компетентность родителей по вопросам сопровождения талантливых и одаренных детей.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62" y="0"/>
            <a:ext cx="3204138" cy="2558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451" y="4742505"/>
            <a:ext cx="4584589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5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5143"/>
            <a:ext cx="10515600" cy="11611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Принципы педагогической деятельности в работе с одаренными и талантливыми детьми.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771" y="1103086"/>
            <a:ext cx="11078029" cy="456342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Принцип учета возрастных возможностей воспитанников. Этот принцип предполагает соответствие содержания образования, методов воспитания и обучения специфическим особенностям    одаренных    воспитанников    на    разных возрастных этапах, поскольку их более высокие возможности могут легко провоцировать завышение уровней трудности воспитания и обучения, что может привести к отрицательным последствиям.</a:t>
            </a:r>
          </a:p>
          <a:p>
            <a:r>
              <a:rPr lang="ru-RU" sz="2000" dirty="0" smtClean="0"/>
              <a:t>Принцип развивающего обучения. Этот принцип означает, что цели, содержание и методы воспитания и обучения должны способствовать не только усвоению знаний и умений, но и познавательному развитию, а также воспитанию личностных качеств воспитанников.</a:t>
            </a:r>
          </a:p>
          <a:p>
            <a:r>
              <a:rPr lang="ru-RU" sz="2000" dirty="0" smtClean="0"/>
              <a:t>Принцип индивидуализации и дифференциации обучения. Он состоит в том, что цели, содержание, процесс обучения должны как можно более полно учитывать индивидуальные и типологические особенности каждого ребёнка. Реализация этого принципа особенно важна для одаренных детей, у которых индивидуальные различия выражены в яркой и уникальной форме.</a:t>
            </a:r>
          </a:p>
          <a:p>
            <a:r>
              <a:rPr lang="ru-RU" sz="2000" dirty="0" smtClean="0"/>
              <a:t>Принцип максимального разнообразия предоставляемых возможностей</a:t>
            </a:r>
          </a:p>
          <a:p>
            <a:r>
              <a:rPr lang="ru-RU" sz="2000" dirty="0" smtClean="0"/>
              <a:t>Принцип возрастания роли дополнительного образования.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21859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391441"/>
              </p:ext>
            </p:extLst>
          </p:nvPr>
        </p:nvGraphicFramePr>
        <p:xfrm>
          <a:off x="174171" y="954107"/>
          <a:ext cx="11814630" cy="566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210">
                  <a:extLst>
                    <a:ext uri="{9D8B030D-6E8A-4147-A177-3AD203B41FA5}">
                      <a16:colId xmlns:a16="http://schemas.microsoft.com/office/drawing/2014/main" val="2780622597"/>
                    </a:ext>
                  </a:extLst>
                </a:gridCol>
                <a:gridCol w="3938210">
                  <a:extLst>
                    <a:ext uri="{9D8B030D-6E8A-4147-A177-3AD203B41FA5}">
                      <a16:colId xmlns:a16="http://schemas.microsoft.com/office/drawing/2014/main" val="2563299270"/>
                    </a:ext>
                  </a:extLst>
                </a:gridCol>
                <a:gridCol w="3938210">
                  <a:extLst>
                    <a:ext uri="{9D8B030D-6E8A-4147-A177-3AD203B41FA5}">
                      <a16:colId xmlns:a16="http://schemas.microsoft.com/office/drawing/2014/main" val="782772539"/>
                    </a:ext>
                  </a:extLst>
                </a:gridCol>
              </a:tblGrid>
              <a:tr h="56644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Работа с одаренными и талантливыми детьми: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1. Организация работы с одаренными и талантливыми детьми в рамках образовательного процесса: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групповые занятия;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работа по индивидуальным планам.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2.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Организация работы с одаренными и талантливыми детьми во внеурочное время: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индивидуальные занятия;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проектная деятельность;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организация выставок;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организация праздников и развлечений;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создание театрализованных уголков и центров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изодеятельности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организация конкурсов;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организация кружков, секций.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Работа с педагогами: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педагогические советы;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педагогическое проектирование;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взаимопросмотры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выступления из опыта работы;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презентации;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семинары – практикумы;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консультации, рекомендации.</a:t>
                      </a:r>
                    </a:p>
                    <a:p>
                      <a:endParaRPr lang="ru-RU" sz="1400" dirty="0"/>
                    </a:p>
                  </a:txBody>
                  <a:tcPr>
                    <a:solidFill>
                      <a:schemeClr val="accent4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Работа с родителями: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анкетирование;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родительское собрание;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памятки – рекомендации, папки – передвижки, консультации, рекомендации;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совместные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детско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 – родительские проекты;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презентации;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совместные праздники, конкурсы;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- помощь в создании развивающей среды.</a:t>
                      </a:r>
                    </a:p>
                    <a:p>
                      <a:endParaRPr lang="ru-RU" sz="1400" dirty="0"/>
                    </a:p>
                  </a:txBody>
                  <a:tcPr>
                    <a:solidFill>
                      <a:srgbClr val="00B05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09735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46514" y="0"/>
            <a:ext cx="6937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Основные направления реализации </a:t>
            </a:r>
            <a:r>
              <a:rPr lang="ru-RU" sz="2800" b="1" dirty="0" smtClean="0"/>
              <a:t>программы: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964" y="3091537"/>
            <a:ext cx="2990904" cy="2241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343" y="4311838"/>
            <a:ext cx="3121423" cy="237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17" y="3266862"/>
            <a:ext cx="2270125" cy="302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53" y="5200434"/>
            <a:ext cx="2157964" cy="16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144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/>
              <a:t>Основные этапы реализации программы.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286" y="1066800"/>
            <a:ext cx="11063514" cy="560977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I </a:t>
            </a:r>
            <a:r>
              <a:rPr lang="ru-RU" sz="2000" dirty="0"/>
              <a:t>этап – </a:t>
            </a:r>
            <a:r>
              <a:rPr lang="ru-RU" sz="2000" dirty="0" err="1"/>
              <a:t>диагностико</a:t>
            </a:r>
            <a:r>
              <a:rPr lang="ru-RU" sz="2000" dirty="0"/>
              <a:t> – </a:t>
            </a:r>
            <a:r>
              <a:rPr lang="ru-RU" sz="2000" dirty="0" smtClean="0"/>
              <a:t>организационный. </a:t>
            </a:r>
            <a:endParaRPr lang="ru-RU" sz="2000" dirty="0"/>
          </a:p>
          <a:p>
            <a:r>
              <a:rPr lang="ru-RU" sz="2000" dirty="0" smtClean="0"/>
              <a:t>II </a:t>
            </a:r>
            <a:r>
              <a:rPr lang="ru-RU" sz="2000" dirty="0"/>
              <a:t>этап – </a:t>
            </a:r>
            <a:r>
              <a:rPr lang="ru-RU" sz="2000" dirty="0" smtClean="0"/>
              <a:t>практический.</a:t>
            </a:r>
          </a:p>
          <a:p>
            <a:r>
              <a:rPr lang="ru-RU" sz="2000" dirty="0" smtClean="0"/>
              <a:t>III </a:t>
            </a:r>
            <a:r>
              <a:rPr lang="ru-RU" sz="2000" dirty="0"/>
              <a:t>этап – </a:t>
            </a:r>
            <a:r>
              <a:rPr lang="ru-RU" sz="2000" dirty="0" smtClean="0"/>
              <a:t>аналитический.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6" y="1385455"/>
            <a:ext cx="4606467" cy="295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08680"/>
            <a:ext cx="3823855" cy="286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69" y="3105726"/>
            <a:ext cx="2544041" cy="339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333" y="4005984"/>
            <a:ext cx="3602182" cy="270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180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Ожидаемые результаты программы.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" y="1016001"/>
            <a:ext cx="8880833" cy="42071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В </a:t>
            </a:r>
            <a:r>
              <a:rPr lang="ru-RU" sz="2000" dirty="0"/>
              <a:t>соответствии с заявленной целью мы предполагаем следующие результаты по итогам реализации программы:</a:t>
            </a:r>
          </a:p>
          <a:p>
            <a:r>
              <a:rPr lang="ru-RU" sz="2000" dirty="0" smtClean="0"/>
              <a:t>Создание </a:t>
            </a:r>
            <a:r>
              <a:rPr lang="ru-RU" sz="2000" dirty="0"/>
              <a:t>системы выявления и поддержки одаренных детей в возрасте от 3 до 7 лет включительно.</a:t>
            </a:r>
          </a:p>
          <a:p>
            <a:r>
              <a:rPr lang="ru-RU" sz="2000" dirty="0" smtClean="0"/>
              <a:t>Создание </a:t>
            </a:r>
            <a:r>
              <a:rPr lang="ru-RU" sz="2000" dirty="0" err="1"/>
              <a:t>воспитательно</a:t>
            </a:r>
            <a:r>
              <a:rPr lang="ru-RU" sz="2000" dirty="0"/>
              <a:t>-образовательной среды, способствующей успешности каждого ребёнка через проявления его способностей и сохранение физического и психического здоровья.</a:t>
            </a:r>
          </a:p>
          <a:p>
            <a:r>
              <a:rPr lang="ru-RU" sz="2000" dirty="0" smtClean="0"/>
              <a:t>Увеличение </a:t>
            </a:r>
            <a:r>
              <a:rPr lang="ru-RU" sz="2000" dirty="0"/>
              <a:t>количества воспитанников, имеющих высокие достижения в конкурсах, фестивалях различного уровня.</a:t>
            </a:r>
          </a:p>
          <a:p>
            <a:r>
              <a:rPr lang="ru-RU" sz="2000" dirty="0" smtClean="0"/>
              <a:t>Развитие </a:t>
            </a:r>
            <a:r>
              <a:rPr lang="ru-RU" sz="2000" dirty="0"/>
              <a:t>потенциала воспитателя в части компетентного выявления и сопровождения одаренных детей.</a:t>
            </a:r>
          </a:p>
          <a:p>
            <a:r>
              <a:rPr lang="ru-RU" sz="2000" dirty="0" smtClean="0"/>
              <a:t>Создание </a:t>
            </a:r>
            <a:r>
              <a:rPr lang="ru-RU" sz="2000" dirty="0"/>
              <a:t>необходимой материально - технической базы детского сада для работы с одарёнными детьми.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473" y="-1"/>
            <a:ext cx="3283528" cy="4375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8" y="4353121"/>
            <a:ext cx="3452683" cy="25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87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725</Words>
  <Application>Microsoft Office PowerPoint</Application>
  <PresentationFormat>Широкоэкранный</PresentationFormat>
  <Paragraphs>73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Одаренные дети </vt:lpstr>
      <vt:lpstr>Презентация PowerPoint</vt:lpstr>
      <vt:lpstr>Одаренные дети – это особый мир детства.  Эти дети отличаются от других: </vt:lpstr>
      <vt:lpstr>Цель программы: создание оптимальных условий для выявления, формирования и развития талантливых и одаренных детей, их самореализации в соответствии со способностями. </vt:lpstr>
      <vt:lpstr>Планируемые результаты: </vt:lpstr>
      <vt:lpstr>Принципы педагогической деятельности в работе с одаренными и талантливыми детьми. </vt:lpstr>
      <vt:lpstr>Презентация PowerPoint</vt:lpstr>
      <vt:lpstr>Основные этапы реализации программы. </vt:lpstr>
      <vt:lpstr>Ожидаемые результаты программы.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Одаренные дети </dc:title>
  <dc:creator>Admin</dc:creator>
  <cp:lastModifiedBy>KomSad</cp:lastModifiedBy>
  <cp:revision>13</cp:revision>
  <dcterms:created xsi:type="dcterms:W3CDTF">2022-02-03T05:00:07Z</dcterms:created>
  <dcterms:modified xsi:type="dcterms:W3CDTF">2022-02-07T04:12:35Z</dcterms:modified>
</cp:coreProperties>
</file>